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Inter SemiBold"/>
      <p:regular r:id="rId39"/>
      <p:bold r:id="rId40"/>
      <p:italic r:id="rId41"/>
      <p:boldItalic r:id="rId42"/>
    </p:embeddedFont>
    <p:embeddedFont>
      <p:font typeface="Inter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SemiBold-bold.fntdata"/><Relationship Id="rId42" Type="http://schemas.openxmlformats.org/officeDocument/2006/relationships/font" Target="fonts/InterSemiBold-boldItalic.fntdata"/><Relationship Id="rId41" Type="http://schemas.openxmlformats.org/officeDocument/2006/relationships/font" Target="fonts/InterSemiBold-italic.fntdata"/><Relationship Id="rId44" Type="http://schemas.openxmlformats.org/officeDocument/2006/relationships/font" Target="fonts/Inter-bold.fntdata"/><Relationship Id="rId43" Type="http://schemas.openxmlformats.org/officeDocument/2006/relationships/font" Target="fonts/Inter-regular.fntdata"/><Relationship Id="rId46" Type="http://schemas.openxmlformats.org/officeDocument/2006/relationships/font" Target="fonts/Inter-boldItalic.fntdata"/><Relationship Id="rId45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InterSemiBold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8b5331dc9c_0_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28b5331dc9c_0_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4" name="Google Shape;54;g28b5331dc9c_0_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315f61316_0_9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a315f61316_0_9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93" name="Google Shape;193;g2a315f61316_0_9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315f61316_0_11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a315f61316_0_11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09" name="Google Shape;209;g2a315f61316_0_11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315f61316_0_12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a315f61316_0_12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25" name="Google Shape;225;g2a315f61316_0_12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315f61316_0_14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a315f61316_0_14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42" name="Google Shape;242;g2a315f61316_0_14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315f61316_0_16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a315f61316_0_16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58" name="Google Shape;258;g2a315f61316_0_16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315f61316_0_18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a315f61316_0_18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75" name="Google Shape;275;g2a315f61316_0_18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315f61316_0_19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a315f61316_0_19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91" name="Google Shape;291;g2a315f61316_0_19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067338877_0_7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a067338877_0_7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8" name="Google Shape;308;g2a067338877_0_7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315f61316_0_21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a315f61316_0_21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322" name="Google Shape;322;g2a315f61316_0_21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315f61316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a315f61316_0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b5fc7dbf5_0_1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8b5fc7dbf5_0_1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68" name="Google Shape;68;g28b5fc7dbf5_0_1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315f61316_0_34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a315f61316_0_34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356" name="Google Shape;356;g2a315f61316_0_34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315f61316_0_355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a315f61316_0_35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372" name="Google Shape;372;g2a315f61316_0_35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315f61316_0_37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a315f61316_0_37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388" name="Google Shape;388;g2a315f61316_0_37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315f61316_0_385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a315f61316_0_38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04" name="Google Shape;404;g2a315f61316_0_38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315f61316_0_42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a315f61316_0_42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20" name="Google Shape;420;g2a315f61316_0_42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315f61316_0_43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a315f61316_0_43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36" name="Google Shape;436;g2a315f61316_0_43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315f61316_0_45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a315f61316_0_45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52" name="Google Shape;452;g2a315f61316_0_45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a315f61316_0_46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a315f61316_0_46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68" name="Google Shape;468;g2a315f61316_0_46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315f61316_0_48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a315f61316_0_48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84" name="Google Shape;484;g2a315f61316_0_48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315f61316_0_50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a315f61316_0_50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500" name="Google Shape;500;g2a315f61316_0_50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b5fc7dbf5_0_33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8b5fc7dbf5_0_3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89" name="Google Shape;89;g28b5fc7dbf5_0_3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a315f61316_0_52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a315f61316_0_52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16" name="Google Shape;516;g2a315f61316_0_52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b5fc7dbf5_0_307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28b5fc7dbf5_0_30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532" name="Google Shape;532;g28b5fc7dbf5_0_30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067338877_0_41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a067338877_0_41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46" name="Google Shape;546;g2a067338877_0_41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8b5fc7dbf5_0_354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8b5fc7dbf5_0_35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564" name="Google Shape;564;g28b5fc7dbf5_0_35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b5fc7dbf5_0_4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8b5fc7dbf5_0_4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" name="Google Shape;101;g28b5fc7dbf5_0_4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b5fc7dbf5_0_59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8b5fc7dbf5_0_59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117" name="Google Shape;117;g28b5fc7dbf5_0_59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067338877_0_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a067338877_0_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131" name="Google Shape;131;g2a067338877_0_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315f61316_0_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a315f61316_0_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45" name="Google Shape;145;g2a315f61316_0_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315f61316_0_1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a315f61316_0_1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61" name="Google Shape;161;g2a315f61316_0_1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315f61316_0_8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a315f61316_0_8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77" name="Google Shape;177;g2a315f61316_0_8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60.png"/><Relationship Id="rId8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76.png"/><Relationship Id="rId5" Type="http://schemas.openxmlformats.org/officeDocument/2006/relationships/image" Target="../media/image6.png"/><Relationship Id="rId6" Type="http://schemas.openxmlformats.org/officeDocument/2006/relationships/image" Target="../media/image7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0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1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37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0225" y="668508"/>
            <a:ext cx="3052766" cy="3806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8577" y="2157050"/>
            <a:ext cx="461059" cy="52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05324" y="3382658"/>
            <a:ext cx="458406" cy="49967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66725" y="1509713"/>
            <a:ext cx="5381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MongoDB: знакомство, проектирование БД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t/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native_country: " Mexico", age: 27 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Вывести всех пользователей, но только  поля age и native_country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{age:1, native_country:1}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8150" y="1596613"/>
            <a:ext cx="3554224" cy="3298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Вывести всех пользователей, но только  поля age и native_country, исключить </a:t>
            </a: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 поле "_id"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0" name="Google Shape;2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 { _id: 0, age:1, native_country:1}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8575" y="1622613"/>
            <a:ext cx="3500349" cy="32460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7" name="Google Shape;2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Отсортировать полученные документы по убыванию, по возрастанию.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8" name="Google Shape;29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{age: 1}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{age: -1} 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в поле Sort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302" y="1747000"/>
            <a:ext cx="5918709" cy="299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0" name="Google Shape;3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4" name="Google Shape;3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7" name="Google Shape;32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Запросы с условием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37" name="Google Shape;3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38" name="Google Shape;3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39" name="Google Shape;3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40" name="Google Shape;340;p32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41" name="Google Shape;341;p32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42" name="Google Shape;342;p32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Операторы</a:t>
            </a:r>
            <a:endParaRPr sz="700"/>
          </a:p>
        </p:txBody>
      </p:sp>
      <p:sp>
        <p:nvSpPr>
          <p:cNvPr id="343" name="Google Shape;343;p32"/>
          <p:cNvSpPr/>
          <p:nvPr/>
        </p:nvSpPr>
        <p:spPr>
          <a:xfrm>
            <a:off x="690338" y="2020966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$lt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2249690" y="2020915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$lte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3808918" y="2020949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$gt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5368270" y="2020898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$gte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" name="Google Shape;347;p32"/>
          <p:cNvSpPr/>
          <p:nvPr/>
        </p:nvSpPr>
        <p:spPr>
          <a:xfrm>
            <a:off x="6927623" y="2020966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$ne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690275" y="3079565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Меньше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2249628" y="3079514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Меньше или равно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32"/>
          <p:cNvSpPr/>
          <p:nvPr/>
        </p:nvSpPr>
        <p:spPr>
          <a:xfrm>
            <a:off x="3808855" y="3079548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Больше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32"/>
          <p:cNvSpPr/>
          <p:nvPr/>
        </p:nvSpPr>
        <p:spPr>
          <a:xfrm>
            <a:off x="5368208" y="3079497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Больше или равно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6927560" y="3079565"/>
            <a:ext cx="1385700" cy="818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Не равно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33" y="0"/>
            <a:ext cx="7100059" cy="420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1433513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1228725"/>
            <a:ext cx="3090864" cy="3470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4763" y="1538288"/>
            <a:ext cx="4848225" cy="3033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8835" y="3886200"/>
            <a:ext cx="604225" cy="621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29322" y="4094160"/>
            <a:ext cx="1730099" cy="1049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43860" y="1824038"/>
            <a:ext cx="108499" cy="108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98046" y="1824038"/>
            <a:ext cx="108499" cy="108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76725" y="552450"/>
            <a:ext cx="586637" cy="63506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95300" y="543790"/>
            <a:ext cx="13935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252475" y="2763704"/>
            <a:ext cx="15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Ваше фото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15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124325" y="2314575"/>
            <a:ext cx="5291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 SemiBold"/>
              <a:buNone/>
            </a:pPr>
            <a:r>
              <a:rPr b="1" i="1" lang="en" sz="1100" u="none" cap="none" strike="noStrike">
                <a:solidFill>
                  <a:srgbClr val="14141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br>
              <a:rPr b="1" i="1" lang="en" sz="1100" u="none" cap="none" strike="noStrike">
                <a:solidFill>
                  <a:srgbClr val="141414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124325" y="3814763"/>
            <a:ext cx="3995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Корпоративный e-mail </a:t>
            </a:r>
            <a:b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Социальные сети (по желанию)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124325" y="1876425"/>
            <a:ext cx="4040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ИМЯ ФАМИЛИЯ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8" name="Google Shape;3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2" name="Google Shape;36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3" name="Google Shape;363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Вывести всех пользователей, возраст которых больше 18 и меньше 30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4" name="Google Shape;3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 { age: { $gte: 18, $lte: 30 } }</a:t>
            </a:r>
            <a:endParaRPr b="1" sz="1300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0" name="Google Shape;39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2" name="Google Shape;39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3" name="Google Shape;39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4" name="Google Shape;39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5" name="Google Shape;39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Вывести всех пользователей, education которых не равен " Bachelors"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6" name="Google Shape;40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 { education: { $ne:  " Bachelors" } } 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2" name="Google Shape;4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37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Найти только тех, кто работает 45, 50 или 80 часов в неделю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8" name="Google Shape;4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9" name="Google Shape;4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4" name="Google Shape;444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38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hours_per_week: { $in:  [45, 50, 80] } } </a:t>
            </a:r>
            <a:endParaRPr b="1" sz="1300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4" name="Google Shape;4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5" name="Google Shape;45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6" name="Google Shape;45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8" name="Google Shape;45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Найти только тех, кто НЕ работает 45, 50 или 80 часов в неделю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0" name="Google Shape;4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hours_per_week: { $nin:  [45, 50, 80] } } 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6" name="Google Shape;4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0" name="Google Shape;490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1" name="Google Shape;491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2" name="Google Shape;492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1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6" name="Google Shape;496;p41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Выбрать всех:  Native_country  из " United-States" ИЛИ с доходом больше 50k: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2" name="Google Shape;50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3" name="Google Shape;50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4" name="Google Shape;50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5" name="Google Shape;50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6" name="Google Shape;50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7" name="Google Shape;507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8" name="Google Shape;508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895350" y="2147900"/>
            <a:ext cx="69837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$or: [ { income_bracket: {$ne: " &lt;=50K"} }, { native_country: " United-States" } ] 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108" y="1139167"/>
            <a:ext cx="5497892" cy="4004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76250" y="1175213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ВАЖНО!</a:t>
            </a:r>
            <a:endParaRPr b="0" i="0" sz="23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99516" y="1944074"/>
            <a:ext cx="62058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Если у Вас возник вопрос в процессе занятия, пожалуйста, поднимите руку и дождитесь, пока преподаватель закончит мысль и спросит Вас, также можно задать вопрос в чате или когда преподаватель скажет, что начался блок вопросов.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включить </a:t>
            </a:r>
            <a:r>
              <a:rPr lang="en" sz="11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микрофон</a:t>
            </a: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или демонстрацию экрана по просьбе преподавателя.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8" name="Google Shape;5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749" y="1341540"/>
            <a:ext cx="5537252" cy="380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9" name="Google Shape;51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18617" cy="4413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0" name="Google Shape;52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1" name="Google Shape;52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2" name="Google Shape;52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250" y="1657350"/>
            <a:ext cx="3595688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3" name="Google Shape;523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6305" y="981893"/>
            <a:ext cx="711120" cy="781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4" name="Google Shape;524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2988" y="280989"/>
            <a:ext cx="1284274" cy="114193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3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3"/>
          <p:cNvSpPr/>
          <p:nvPr/>
        </p:nvSpPr>
        <p:spPr>
          <a:xfrm>
            <a:off x="523875" y="1200150"/>
            <a:ext cx="6663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Создание пользователя для учащихся</a:t>
            </a:r>
            <a:endParaRPr sz="23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43"/>
          <p:cNvSpPr/>
          <p:nvPr/>
        </p:nvSpPr>
        <p:spPr>
          <a:xfrm>
            <a:off x="509588" y="2362200"/>
            <a:ext cx="81534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db.createUser({user:"ich1",pwd:"password",roles:[{role:"readAnyDatabase",db:"admin"}]})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Подключение: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mongodb://ich1:password@mongo.itcareerhub.de/?readPreference=primary&amp;ssl=false&amp;authMechanism=DEFAULT&amp;authSource=ich</a:t>
            </a:r>
            <a:endParaRPr sz="10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4" name="Google Shape;5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5" name="Google Shape;53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6" name="Google Shape;53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7" name="Google Shape;53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9148" y="390525"/>
            <a:ext cx="3855752" cy="4360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8" name="Google Shape;538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8694" y="3525948"/>
            <a:ext cx="523068" cy="590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9" name="Google Shape;539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5606" y="3072845"/>
            <a:ext cx="518182" cy="56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b="0" i="0" lang="en" sz="4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ОСТАВШИЕСЯ 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8" name="Google Shape;5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178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9" name="Google Shape;54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0" name="Google Shape;55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1" name="Google Shape;55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80" y="1743256"/>
            <a:ext cx="193448" cy="198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2" name="Google Shape;552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3" name="Google Shape;553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4" name="Google Shape;554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40390" y="214338"/>
            <a:ext cx="1907203" cy="15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5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5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Домашнее задание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8" name="Google Shape;558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125" y="1947876"/>
            <a:ext cx="8120050" cy="309282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5"/>
          <p:cNvSpPr/>
          <p:nvPr/>
        </p:nvSpPr>
        <p:spPr>
          <a:xfrm>
            <a:off x="895350" y="2256375"/>
            <a:ext cx="65805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Из коллекции customers выяснить из какого города "Sven Ottlieb"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Из коллекции ich.US_Adult_Income найти возраст самого взрослого человека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Из 2 задачи выясните, сколько человек имеют такой же возраст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Найти _id ObjectId документа, в котором education " IT-career-hub"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Выяснить количество людей в возрасте между 20 и 30 годами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descr="preencoded.png" id="560" name="Google Shape;560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87199" y="1336790"/>
            <a:ext cx="713625" cy="76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6" name="Google Shape;5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7" name="Google Shape;56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8" name="Google Shape;56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6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6"/>
          <p:cNvSpPr/>
          <p:nvPr/>
        </p:nvSpPr>
        <p:spPr>
          <a:xfrm>
            <a:off x="523875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2" name="Google Shape;572;p46"/>
          <p:cNvGrpSpPr/>
          <p:nvPr/>
        </p:nvGrpSpPr>
        <p:grpSpPr>
          <a:xfrm>
            <a:off x="2940387" y="1509713"/>
            <a:ext cx="3263242" cy="3302189"/>
            <a:chOff x="5716175" y="1195400"/>
            <a:chExt cx="3427775" cy="3553416"/>
          </a:xfrm>
        </p:grpSpPr>
        <p:sp>
          <p:nvSpPr>
            <p:cNvPr id="573" name="Google Shape;573;p46"/>
            <p:cNvSpPr/>
            <p:nvPr/>
          </p:nvSpPr>
          <p:spPr>
            <a:xfrm>
              <a:off x="5789650" y="1279016"/>
              <a:ext cx="3354300" cy="3469800"/>
            </a:xfrm>
            <a:prstGeom prst="roundRect">
              <a:avLst>
                <a:gd fmla="val 16667" name="adj"/>
              </a:avLst>
            </a:prstGeom>
            <a:solidFill>
              <a:srgbClr val="C4FD3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4" name="Google Shape;574;p46"/>
            <p:cNvPicPr preferRelativeResize="0"/>
            <p:nvPr/>
          </p:nvPicPr>
          <p:blipFill rotWithShape="1">
            <a:blip r:embed="rId6">
              <a:alphaModFix/>
            </a:blip>
            <a:srcRect b="4251" l="0" r="0" t="0"/>
            <a:stretch/>
          </p:blipFill>
          <p:spPr>
            <a:xfrm>
              <a:off x="5716175" y="1195400"/>
              <a:ext cx="3228300" cy="340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preencoded.png" id="575" name="Google Shape;575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67160" y="1401213"/>
              <a:ext cx="108498" cy="10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576" name="Google Shape;576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21346" y="1401213"/>
              <a:ext cx="108498" cy="10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895350" y="2128838"/>
            <a:ext cx="71484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 в MongoDB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 в MongoDB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Первые запросы к Mongo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Запросы с условием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8834" y="1738313"/>
            <a:ext cx="3205166" cy="3181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9126" y="3790950"/>
            <a:ext cx="297073" cy="287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53995" y="3936727"/>
            <a:ext cx="97823" cy="9694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14352" y="1485900"/>
            <a:ext cx="6815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ОСНОВНОЙ БЛОК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Первые запросы 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 Mongo 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Из коллекции ich.US_Adult_Income: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Написать запрос, который вернёт всех пользователей, у которых возраст равен 27.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age: 27 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b="1" sz="1300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</a:t>
            </a: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аписать запрос, который вернёт всех пользователей, которые проживают в Мехико и  у которых возраст равен 27.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